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E9B541B-4473-4044-BBA0-BA0D3C0CBCF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D47E8C2-7D27-440D-A0D7-A91FB87DB4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Bienvenido</a:t>
            </a:r>
            <a:r>
              <a:rPr lang="en-US" dirty="0" smtClean="0"/>
              <a:t> al </a:t>
            </a:r>
            <a:r>
              <a:rPr lang="en-US" dirty="0" err="1" smtClean="0"/>
              <a:t>bosque</a:t>
            </a:r>
            <a:r>
              <a:rPr lang="en-US" dirty="0" smtClean="0"/>
              <a:t> tropical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1200" dirty="0" smtClean="0"/>
              <a:t>Emerson, Luca</a:t>
            </a:r>
          </a:p>
          <a:p>
            <a:r>
              <a:rPr lang="en-US" sz="1200" dirty="0" smtClean="0"/>
              <a:t>Per. 5, AVID</a:t>
            </a:r>
          </a:p>
          <a:p>
            <a:r>
              <a:rPr lang="en-US" sz="1200" dirty="0" smtClean="0"/>
              <a:t>1/23/14</a:t>
            </a:r>
            <a:endParaRPr lang="en-US" sz="12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358140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93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de </a:t>
            </a:r>
            <a:r>
              <a:rPr lang="en-US" dirty="0" err="1" smtClean="0"/>
              <a:t>Contenido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90800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		     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en-US" dirty="0" smtClean="0"/>
              <a:t>					</a:t>
            </a: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</a:t>
            </a:r>
            <a:r>
              <a:rPr lang="en-US" dirty="0" smtClean="0"/>
              <a:t>			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2.	</a:t>
            </a:r>
            <a:r>
              <a:rPr lang="en-US" dirty="0" smtClean="0"/>
              <a:t>			</a:t>
            </a:r>
          </a:p>
          <a:p>
            <a:pPr marL="68580" indent="0"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		    </a:t>
            </a:r>
          </a:p>
          <a:p>
            <a:pPr marL="68580" indent="0">
              <a:buNone/>
            </a:pP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68580" indent="0"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3.                                  4.</a:t>
            </a:r>
          </a:p>
          <a:p>
            <a:pPr marL="68580" indent="0">
              <a:buNone/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68580" indent="0">
              <a:buNone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5.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201101379\AppData\Local\Microsoft\Windows\Temporary Internet Files\Content.IE5\NZMODL9Q\MP90040122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1" y="1447800"/>
            <a:ext cx="914400" cy="69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48226" y="3124200"/>
            <a:ext cx="2362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Animales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00199" y="3124200"/>
            <a:ext cx="2286001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Ubicacion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09724" y="4324350"/>
            <a:ext cx="2362200" cy="581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Plantas</a:t>
            </a:r>
            <a:r>
              <a:rPr lang="en-US" dirty="0" smtClean="0"/>
              <a:t>  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52800" y="5257800"/>
            <a:ext cx="2362201" cy="581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Mapa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48226" y="4310062"/>
            <a:ext cx="2133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Clima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7010401" y="5548312"/>
            <a:ext cx="12192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63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Ubicacion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Puedes encontrar el bosque tropical en la zona tropical, la zona cerca al ecuador, entre la trópica de </a:t>
            </a:r>
            <a:r>
              <a:rPr lang="es-ES_tradnl" dirty="0" err="1">
                <a:latin typeface="Times New Roman"/>
                <a:ea typeface="Times New Roman"/>
              </a:rPr>
              <a:t>cancer</a:t>
            </a:r>
            <a:r>
              <a:rPr lang="es-ES_tradnl" dirty="0">
                <a:latin typeface="Times New Roman"/>
                <a:ea typeface="Times New Roman"/>
              </a:rPr>
              <a:t> y la trópica de </a:t>
            </a:r>
            <a:r>
              <a:rPr lang="es-ES_tradnl" dirty="0" err="1">
                <a:latin typeface="Times New Roman"/>
                <a:ea typeface="Times New Roman"/>
              </a:rPr>
              <a:t>capricorn</a:t>
            </a:r>
            <a:r>
              <a:rPr lang="es-ES_tradnl" dirty="0">
                <a:latin typeface="Times New Roman"/>
                <a:ea typeface="Times New Roman"/>
              </a:rPr>
              <a:t>.  Hay muchas bosques tropicales diferentes en el mundo, y aquí están todos: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 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1.150 grados de longitud y 30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2.140 grados de longitud y 10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3.10 grados de longitud y 10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4.110 grados de longitud y 30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5.50 grados de longitud y 20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6.40 grados de longitud y 10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7.50 grados de longitud y 10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8.100 grados de longitud y 20 grados de latitud</a:t>
            </a:r>
            <a:endParaRPr lang="en-US" dirty="0"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_tradnl" dirty="0">
                <a:latin typeface="Times New Roman"/>
                <a:ea typeface="Times New Roman"/>
              </a:rPr>
              <a:t>9.120 grados de longitud y 40 grados de latitud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733800"/>
            <a:ext cx="188118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Arrow 3"/>
          <p:cNvSpPr/>
          <p:nvPr/>
        </p:nvSpPr>
        <p:spPr>
          <a:xfrm>
            <a:off x="7086600" y="5867400"/>
            <a:ext cx="1066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5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</a:t>
            </a:r>
            <a:r>
              <a:rPr lang="en-US" dirty="0" err="1" smtClean="0"/>
              <a:t>Animales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36427" y="3505200"/>
            <a:ext cx="1905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Animales</a:t>
            </a:r>
            <a:endParaRPr lang="en-US" dirty="0"/>
          </a:p>
        </p:txBody>
      </p:sp>
      <p:sp>
        <p:nvSpPr>
          <p:cNvPr id="5" name="Up Arrow 4"/>
          <p:cNvSpPr/>
          <p:nvPr/>
        </p:nvSpPr>
        <p:spPr>
          <a:xfrm rot="18002029">
            <a:off x="2836916" y="2839891"/>
            <a:ext cx="455198" cy="54487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3431102">
            <a:off x="5481636" y="2863717"/>
            <a:ext cx="457200" cy="5828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 rot="16200000">
            <a:off x="2812211" y="3807317"/>
            <a:ext cx="446343" cy="55172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 rot="14359215">
            <a:off x="2781256" y="4745266"/>
            <a:ext cx="497003" cy="570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 rot="5400000">
            <a:off x="5674964" y="3803646"/>
            <a:ext cx="424226" cy="5811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 rot="6939621">
            <a:off x="5534909" y="4706872"/>
            <a:ext cx="513622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1066800" y="1497794"/>
            <a:ext cx="1447800" cy="147400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Mono</a:t>
            </a:r>
            <a:endParaRPr lang="en-US" dirty="0"/>
          </a:p>
        </p:txBody>
      </p:sp>
      <p:sp>
        <p:nvSpPr>
          <p:cNvPr id="12" name="Flowchart: Connector 11"/>
          <p:cNvSpPr/>
          <p:nvPr/>
        </p:nvSpPr>
        <p:spPr>
          <a:xfrm>
            <a:off x="914400" y="3193245"/>
            <a:ext cx="1447800" cy="152973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Loro</a:t>
            </a:r>
            <a:endParaRPr lang="en-US" dirty="0"/>
          </a:p>
        </p:txBody>
      </p:sp>
      <p:sp>
        <p:nvSpPr>
          <p:cNvPr id="13" name="Flowchart: Connector 12"/>
          <p:cNvSpPr/>
          <p:nvPr/>
        </p:nvSpPr>
        <p:spPr>
          <a:xfrm>
            <a:off x="1143000" y="4930745"/>
            <a:ext cx="1447800" cy="145252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Jaguar</a:t>
            </a:r>
            <a:endParaRPr lang="en-US" dirty="0"/>
          </a:p>
        </p:txBody>
      </p:sp>
      <p:sp>
        <p:nvSpPr>
          <p:cNvPr id="14" name="Flowchart: Connector 13"/>
          <p:cNvSpPr/>
          <p:nvPr/>
        </p:nvSpPr>
        <p:spPr>
          <a:xfrm>
            <a:off x="6177668" y="1752600"/>
            <a:ext cx="1747131" cy="15240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Serpiente</a:t>
            </a:r>
            <a:endParaRPr lang="en-US" dirty="0"/>
          </a:p>
        </p:txBody>
      </p:sp>
      <p:sp>
        <p:nvSpPr>
          <p:cNvPr id="15" name="Flowchart: Connector 14"/>
          <p:cNvSpPr/>
          <p:nvPr/>
        </p:nvSpPr>
        <p:spPr>
          <a:xfrm>
            <a:off x="6375730" y="3325532"/>
            <a:ext cx="1549069" cy="153740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Tucan</a:t>
            </a:r>
            <a:endParaRPr lang="en-US" dirty="0"/>
          </a:p>
        </p:txBody>
      </p:sp>
      <p:sp>
        <p:nvSpPr>
          <p:cNvPr id="16" name="Flowchart: Connector 15"/>
          <p:cNvSpPr/>
          <p:nvPr/>
        </p:nvSpPr>
        <p:spPr>
          <a:xfrm>
            <a:off x="6126930" y="5011672"/>
            <a:ext cx="1493070" cy="1371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Largato</a:t>
            </a:r>
            <a:endParaRPr lang="en-US" dirty="0"/>
          </a:p>
        </p:txBody>
      </p:sp>
      <p:sp>
        <p:nvSpPr>
          <p:cNvPr id="19" name="AutoShape 2" descr="data:image/jpeg;base64,/9j/4AAQSkZJRgABAQAAAQABAAD/2wCEAAkGBhMSERUUExQWFRQWGB8aGRgXGBscGhgdGx4gFxkbHBwYICcfGBwjHB8XHy8gIycpLCwsGB8xNTAqNSYrLCkBCQoKDgwOGg8PGiwkHyQwLywsLCwsLCwsKSwsKiwsLCwsLCwsLCwsLCwsLCwsLCwsLCwsLCwsLCwsLCwsLCwsLP/AABEIAMIBAwMBIgACEQEDEQH/xAAbAAADAAMBAQAAAAAAAAAAAAAEBQYAAgMBB//EAEkQAAEDAgMEBwQGBwYFBQEAAAECAxEAIQQSMQVBUWEGEyJxgZGhIzKxwRRCUnLR8AckM2KC4fEVQ5KissI0U2NzsyV0k8PSo//EABkBAAMBAQEAAAAAAAAAAAAAAAECAwQABf/EACwRAAIBAwMCBQMFAQAAAAAAAAABAhEhMQMyQSLwElFhcZFCgcETQ6Gx0TP/2gAMAwEAAhEDEQA/APrGEJLSSdZMzxkz60o2gE9erSeoUQDx3eP4UXgXuwoTos+oCzHG5InlQpclT/JgnzMfKsGpPxJJEXehywWKEGRFjYbo/DXwrTaZWCifqoAJ4nebVth2B1ZGZGdUwCRJuYka3rTbbnVmZm3hf5Vmaai6iPaaLdOVP3B863xzl0jkDymALeVcMGkrSlR0y9nU2Ex5URjGk5kR9hJPfepqtGdlC3aKJSo6WJ8hNLOlDa0stuYfL1yG2gCbnKtBSsHxKTHIGmOMVCVfdPwohYBZaBi+HTeNQMpE9xJG/QHfRg7MV+YNsjG4h0NdchJ9uhJKBYwCo5gTO4bovypxtrZgCX3QlOcNqEbj2RG6xsaX4ZxLakEqy+1SZvFkrtIsSTFvxpwp7revQogKgpy3AUC2CCJ1i8xMHfWnTpJXyGN1QgdhsBOExQWCSHAnKDBJyxrOgPrRvQLHZsQs9WtMt2mIBKkxOU2FcNlYsHBYh+AqcQlZB7kqPfE6U1/RujOt4G3ZTp94mPlHOuiqyROCvFFTiZGEdKgB7NZ5TCp969S3SpKetZWkg50EqMQZ3Te1o3aVR7Rxn6spMESn3dQUqcCSZPEHwpH0xah1pIsIUYtMk304/jR1rxK6m0EwONLeKKkAGTEE7pnd5eNNNou5nCAZBMnhJn+VK9iIBxiBNpOo4orti1ZT3fKsrb8JKLsRmMV7Z37yo89a6t+7S57aKVPuIvIUoaWsfyKNaPZp5KmTPLJ0dT2UnnHzqg6NAF5B4JUfSKWOXwRtcPpv3oVHlB86YdFnO33oV6xQSo0ykcoeqkPKySVZCQBqbG3jp41NbHwqnGkqEjO4Ugm8SlGnDfpVHhmpdKVDUCCfvD8x4Ut2AjLs8nXI+qCN+U5bT90UI3TLNVHvTHY6n0IAWr2alFUWJEHfu1SY30vPaSgkyZHwpvth4ow6iZlwjMJ0K1QY43gd0VN7YxrjTWZtrrFZ4gmALany8zVdW7QdTI7QkECiOlLqTgXzIKcoCRzB175+FR2G21j7exaIAkgEz3a/Oq3E7NS5gHSpInq1qSCBLZLYUQm1r76fSy0jleLQHsLGKXhFiCoJbiAYiUkySbnjaaUpeyLwSXCChxQ7J0sSNN4uLm3dTHodjFHBOSUwGzAi/uqBvvvx40FjMEIwSgFFRy3O7tGwHPXy41OXD7yL9KfeSgwGGSX0p1CXVkSLWQBYG9jNA47BJGKUlSsqS4L20V32tmPlXfYOKSXGEgkkB1SvvFWYk8BEcritukMJxQKjCfZk6aBQBJndAnwpqL9Oq8/wO0nGvqCl9tlwNuOJBQhCbkk9kQJG4kQT30uUQA6BH1oI8SaOxWAR9NcJSJXCpi6uyBM8DQ2NYCFOn6ozW5Zb1Ga6pe5ORXbIJLDRlXuJ3DgK8rOiic+DZUFGCjnxIrK9OEW4o1RVUgRh5amhABVZJ3aJF/Ig6nvoMrKQ+eDJJ5WUY4cK5K2x1YCEJWuw7UgQYEgyLkaeVaIxIdaxUhSFdVlgxvzXGtudYG05LvgkmCbF2W2t9buUSVggxpBtTfpD7xuICe+knRQlJKTut5RXPpRh3y86W31JAuEwCjTSN4PfU/F0teoi2HHEbL63K4SoJghKcxiEqIkC2sU2wqcoQmSQG0i8zpmuTPGtWHCUCSD2dUiBqSbboMjwrdaoUqwsE+HZFSbuwpUAdpOdlf3T+FGvNHqMIYF2dZuYSmPO9J9tiW3BMSk6fm1HJejCYROYqKWhr3JiedNBpRdQPkKThSpzDqJhKlkC6SAcqiYSbycsTGlbbTxymwApKStSYB7OYktEWJAJOaBb5VjToCsMopFnHCT3JkW3kAzPM0dt9gEg+6UA3KgDGQx4TIiJMRwrRBdKa9BqWdCR6MYfrtmvAJUkB0yAPeAbSY1kDTypl+jZwJW8k6lKCJtvVHrFLOie0erwU5onEZSniFIQkmN8XPlTH9G7gLj5zRCWwJuIzK/PjTrcqCQ3RKPHOnqGiAc6nLyZuAogE7wFRa+m+pb9IeES6+yFZrBU3gEzyNwIt399NekrSy00pLjyCjrFZGiEhSoKkqUpPaCRyIsqkXTBwDFhIXmyoSCCqSnfeeOvjXTdrehTVdEceh2MWjGISoezSCDGYqAymCTPdPKnW3sanrDH1dTz4UF0SWBjWyTq2rwsfwrTGLzqJVEnj5j0tUJvo92RW0jnD7dwwLlXfRjJ7NL3CQ6vhmI9aMZeAEUWQYyYfnBvJ/6qPgsaeNd9j45pm7qwgRAJ3nhagsKn9VcMarHoNK22fgg5GYA5dJ3HSlbKeRV7K2u1iXShpfWQkZgnMCEyJMEX3C2ljWMoLbGIaUEpIdlIBO+SZJNzM8KF6I4FCH3HAMisoEpsDcKyEjjp4UtTtltWZT7rbZUsGFKCSrMkGw5HU6CaaO2xati16TkqakaDLxuM3ZsBYgjeY15Uvbw5KYVvE+RozFqBw+Y2cISVJVM+8NOWthvGlqGXignLzBtTTvJNhlk1DQkRpyp88jJgnQIJDbk8D2T/ACpPh0gmaevEKQZnKUKBGnj8RpFPoKjbG08EL0OzHZrqhKMzSiBY+6pQUTaBEgcxW3SFSkMYNYUYCRxBBAC55a2jSPLXoq6n+yHCngtPktMeihWnSlhwYTCAFMQbkE/VFrGD3zvpNRcd5Jvb9vyH9EXvbYVJSq+HWom+WVueusX/AKk7QfDrjU3lCUrB5LKVT5GtuiAKcQlCtUslOmnbv8I4Umxi8j70SMq1EcoJNdWkPv8A4FukUOcJspLLgQCYCYSCSSkAlEXPKeF6T7WfxAeeGZPV9qBlklJF5M605fxIW/1iARnBUZ4ZjB+HlSbbD59qZvlUB5VKUuppCypSxbdDHP1JnuO7941lTPRnaSk4VtM6ZuH21Vlbo6qUUjRCfSh1g8AnqxPHy7INCfQsoxBMXA+CiOV7+VdMLiCGABYJVAG+EpSL+tBN4kKbxK1e8Ei/AGQJvcTy/CsspRqklx+BFSwv2C0sYh8qWCOuWlIygQATa2tiPKu+1nTmWALZQPxoHZWLzOLXJgvKMbhmJPmY9BW+134U5Ogue6JqOo70ROthmgQw3bVufNRPzrVa5zEaE7/511bcCsO0d3Upv4UhD+LAnIzl4ZlSfGImlkup0HdqHPpFjUNpKVE5liE9kkajeBA130whIYw0EkqaBIvAsm99L0hx2L6xteZKkKTHZJBBki4I/PnTJnaTSWMP1y0tgIIBM3giwgGdPCnS6WibdxycWP1Zoi61PQbHRIBngRNvjWvS9KgeqSJJzqsYABQUie4aDwodvaDTisOG1JWZdAKfqkxcyCQNN2/yc7ZxyFKWgIK1jPJ3WSkQIsfegA6Qbb60QVY/BTKZG9FsODgnHF5SnrFCN6YQklQk9w32rr+jx4pcegwgoTNgZMmBe32qXYBKlbNASTKXHFEDeMkQYg8xM0X+jfEJcxJSQQEt5iSmxvAvcakGaPNiccqhU7UwqVFKE50rRh1wlJgQpcTrBJy751NqUdIVNqcxK1WJcyJUL3SkGCfT+lPsM/m6+LwyAkg3gBSwZMaylV+Imo7a2KS6hxSQROJUqCLe4mb6TM250JUoPqYOOxlOHEpDXvkFIPDMkgnwufCt39i4gtlSsQSqCbITl8oiK6dGIGMbJMATeY+qd4pjtTF9mN1QboiSwQCHDm3ZiTJPu77wN2+K4kYgzDwAGkIF++RatWVEk6RPzNHsi3hWhvwk60GXR7rTgny4QodcmCBH1VT8qN2WYQqOIoDDbVbawTqDJcU6ChAB7Vo1iEjvovoniFLadDiQntCIJO7eT31LUVVUo1WjH/QzaRD6kkgJgrJV7so08jF+BNK9l7OK23VqCSMzS0wBHtEFJAI1AKE93jR/Rx9Db4JVCQh5JG5RUlBSIPcfOuHRcjqsdAiBhyPDMmeUmbfjTQXR8lErJFVjHknDJyk/UEHeCSRpbWRHLupRtBUdXzn5Vw2my71DSQ4QAhklSLXUlwkCdNNRrAmleHU4laQtxSwZjMZiI0Jqc3VpCyZVYZdhVIhGYg/VLcEDUcdO+pfCaUwZzKxmZtR/YoC0zCTfXjOl+WtqfTlQppux896N4zJhXW81ipYANjOZo+oBMcjVBtxonZrBSey3x3gkIFgT3fwmpHB2S8lSk+zxKkm8ahXHmmqrpXtXJs9tvcVjQTICErsBpClCe499Fq7qSWHUa9CMYpeKXIFm4sd0g1N7e2wfpL6Qyr9otObMBvImI03600/R0SrFElBA6lJB0J1AlPdN98Uv24QcZiB++qi7ad/MMn0L3DthJDZ7S88ixvPZUUwZ5jW1ooTaq+0+RrBgeFB9GXDAOokx5/jNF7XSMr+4mY8hWV7qC8C7DbRypAk2/GeNZSu283rKtQRSZ9NaT7BJvdSpndpx3TN+FTu1cSG0Ym5CVMBP8aSVCJ0JGb/DVFglhWHAFwFuDQjQxvvHOkW18KCh6dAlJIkWEkHXXslVovyiua617fg0eQLshrKXdey5HL3iAT+eNH7TZklQuTEg7t1AYAlK8UIMBUk8O2IkActZ30RtddweIHxqOpuEWAlvEk4dA0hAHkTXVpQ6uIoNtEMpFtN2mp05V1K+zG6pvLHQn2wQUOQAIgW/nqedaYZtLjDYUmMsi++CbgbvDWtdtAhtR3EiPD8+ldMCmUtif7vjpefO/pVfpJPI22KlpOIwyEWVKyrLZWoKZ/dIkR391OXdphgvl4ZurClZRllUrtlvroItE0jQwlT+BUEnMVLSVDhPkSJ04URtl0uLxrYElaTlAOpSpQMmYmExFadOqSfeCqdFbuwh2CqMCtQzBIDwKgL5iklCbTqDe9o14H/o2ZCsQ4YGZDQ1MRJufQcNamuir+bCOJUmUpJVrvKCkiO6TO6Kof0bYpKcU8kzmW2nKAJ0MkxytTU6qCx3Ib9Fs8PqXkCVZhKblJBLY1JgEC/pyC2ehtQfLoDbZU+QXFAZDombwDKTv+rTDouTkUUg5e0oAQFLIUTBM/vCAALg0BsPG+zYbWTne6xQkW0eBGY6ElQsON9aC4TGfBPbC2n+stZUFaCYzAiCCCkxvtfyp9thwZI46eFT+CcCXUHcPwIrs8CdTrWefFCKdiXYaUmFEHKTIJtqbUUwvsilLDckEgSBAtuFM2TWmYkh7stpK2nBuCgR/hVRGxEeyXFiSb+AoPYLnYej7M+QUPnR2ylQ0TzPobVmlyPwgXDuggpiV9aVpNrANrCuZ005cq74J1eHxmIYtlcQyQN1iSFCNxNydZVWuCxQkZUlTi3QlIERBC0GZ094V02urNtQXBhhIkExZat51iYnlVE3T7DrA8cxAWw1uIQ0kRNwAueU5p86WYl2HWxvg+pP4Vth1kob7OkDNrNifSbjlQOMJGIaiIggzrvIjdqTUpXkDgqsM6ANaL2Bif15wEgQ0kwTwgAiBax333Uqw7nZmuOzVBzFLbUsJSsLQrs9qAlCt9oIgZiIta96bTfUPB4Em1MKhD+NypABeST2bkqzk+AJOp3ijOkWEeK4tCG0LCU7s6EAQIuYQqe6lO2seTjMYm8EgamITfTfcnumqJzEQ646tUJ6tkHKL/slKmNARPHcarK7EpkZ/o+XLjhE3bYE/wAJkk0k6QMFOMcn6xJ8/wCc0f8Ao4xOUuwT7rYPKArjwsPGlW2HSXk5lFRAjMdVdpV7V0mv00gy2IG6GlJSSCYzkwZEWA33jWjNqvR1u7KhRk7+xyv/AFoboqg51/f+VE7QxJL5ZS0SCDmXmSE5SjhrbjyqDVZsGUSadqNESULnf2TWV4HE7waytNiVj61hsQSnLEQtfxpbilp/WZTPsQZjeCRExaxVXuPafBUQrLKiY1NzN4saWodcGEx6lmVBsJ3ACSRfjF71K/jp3g0J1dDj0fxyMuKBcClAXIuDCspJKbXn4nSu21jLaCREj4Wobou02y1icyd8GI93sgzxiQYoXGdIAtuFI6vIowkqlRMQrdeYBEazQ1I3A8D7qD1LevuD01rVxzsVOf2YHEZyVJJk2UQb33HjVA8ISRvH4VCVK2Oi6iXpEznZiSAAk2JHAHhF612GglreopAkk3Oa8zv417tpfsBB3QRzzSbG+vhXmwHcgUDJJSgiRAuJAFz8uO+qtdIryGnHxiMLJA6p23IKUjhJJJKhbjHE0x2ptJQRinBIUmRlIm5WARxEBRvpYc6mMcVKxLYTvcbI4g50xEbyY1O6jdtPFGGfzHMpT6pURpmUlE7spPZ4yAdKrB2Qa2E2yGVfRsolXWJcKUgXGUkEk6HU2N7iNYp9+jZIOKcVICksdnxUARIuLVw6JhKcIt2ApSGnz4pykHvuK06AvhGIdWZ7OHUQRpbtEHwB8qpyGOUPei+OH0RC0qW2ntZ9PaEICtdcsFOm9JvrKvFs9QnAKPu9SpVjeXATYcBqTu8aLYQ3/ZUtKUuULULDsEt5ViT7pAzm3dzrMU/1OK2ah3tAMhJ4QpGWYjgd0b6NBpE7hky4mPXuozGyt2ZuSN1r208q47HwvWYhLe6/kAT8qo9p4BCIITJHrfSszTyRR81SmFlJ3KIPgb13aNq5Yt0HEOKEZS4o+BJNbsqrTISQ32GqQ+Bb2R01Bgx8ab7LBDEmwHHjNJ9g/tFjik6eFe7f2qSgZbBRzEjfmObTxqDjVtD8Ia7JBDqAP+akiwNyqBr3m1Pk7E61SnwiC0gpg7yHEqv5rmpFOLKUpWCYStC7fuq9LTVi0guMYpLo9mtBIQYg5C2AbX057zbSjBXv6jwEGBxpJSjLHV5k+SlK/wB1B4hUYpIG5Om7efnXuwkJlWQKCQogBUTYRututyrwkdfoZzkTxgVN7gJWZR4c2vXRjDlvEMrEyp1UQNykoSb7t5PcKFS7BTe2kfCvXsVCje/WpTvsCkEx3kbtIoRswxZN9I28uPxPMz3yB6a02BS61i1TAytpSmbQGlokRe2W0aUu6XNlOPISFQWUwBFjK5PoKdMMgBxkzmbbVIVAzS8tEkibHOYPfWin9HJXZ2/RK2Q68n6mVMazbPNzrMz4Vt0iwAhlxPFaT/CtUV7+idR65d7FMEWuRcc7fnUUk2/tPEJcKAsJbzqISUJJ11k850rmqw+fwM30I02JtRtl5xKyZznRJNqoMP1bmLSpAlKhFwdwiIP5vUpsaVPOFaQDm14843d1WDD5D7KU2IkgnmL3jkfOs8mvFQRENjMOhpxbagSUKKZk7jFZW3THCkY7ESr+8JvwNx6GsrW0qkmqM+n4hsBlKh9pwXtMLUN261Sb+KX1GMt2VdXv++YiOXrVniXgcOJA1c05rVHpUOvEJyOoIlSlC2/spWbW1jd5a2lqKk7eRoeTfZralsvG5V1yLDjKQTE3mwjupRi8GEv5SO4m4BSbGO4ij9lYkxIPZViEW0g6gz3AittvNw8DFome8IoSdyeQvCJ9iibykHSiMYuSr71cWHv1dk/9JM8NL1q5iUEkBaFGfqrSb34Gs0ldjoV7awzS8O2/kSXSFJz7+ysiPKa7bOaHVpUTcMoIB+sROngBQ+1SPoTASSbKKpJJlTijfwAoF7Bh1tiMwU2yFjKR7wMFR3wRw4Vod8vugKVYftgEOoNwvLmChFilcjXU2rzbGHKmHmrqUy4pxSlquQFZVb9xy8TfzXYllbXVreWtRKM6STMwoQDwBI8AZqrxJS41jHgR22HQE3m7yFA8PrR4jXdSCwjlgnujmN/U30Zb9S8pWls3VBPf7qvShejj5BfIXlnDqB1vNtdBYm/OtNikfRcXP1mAP8yT8rUswTB6xSGgAC2CpMntDOj1kg09E6nJn0LDAN7MdaSuQlDhkQQZIQqN8GTpSLpViCH8GRJKWUEnX6qT4QI86IZ2jmweJJTEtgFZ0JU8CBJN7eM+qjpRjAn6Jcn2CZAlR91MA2va4BJjjQu2F3GvQl0nHJEWDajM/u8I51Q7exQAlRgazF/AHU1N9Cl5niqFJ9kqJEHVI3HfRvSLDQ2okyRuM+k1KbpRCcEMwjM5rdate812bTah8Mk5uN/zrRTYgHlVpCSGWwisOQgAkpIIO9Opg7jTTFYBtbacumg7olNAdFETi2x9o5fA6+WtHOthNgUlIMe8NI76jL0G4OLeFJzNgycix3w2sj1AqsZQlTWIUFSUsGw3ZykkTvjqxHCoLauLdbLq0rEJTKYSJBtlIPfryJp6najzbLJX+zfwqk+7oSBcneJv/FTRVFX3/orGyNcAIUocz8SKXv7TyEqylZDpGUcra7qZ4Vk3PFRv40tDMOL0MPKEjS+b8Kgt1RY4Zuja+IUJDCByzfG/zolzabyGyst9sO+6N0MlUzO7LmidxvuohhrSBvrp9Ezl0Zb50wZAkKbU2bzIElJ0+N3TTeARuFdKuxjWHDElkKNtwK5PpW+GfDmKCs+RDmEDgN9z2ckxEx2vKgumyyU4RzTNhxffcz8/WubYTl2fKgnNhH0k/ayLJy/Hh61dKrKLLHf6JlFLb6lZYCxBE/ZVxpX0xYCgh5N7kHzND9G8UEIxSUyO0AOQhzXnYUxxzGbZYXMkKlXI5lC/hFK3VU9wO8CfwSvbLE7x8KumUJCsMfrKWoTwHZteoXCEB1f8BHkaoziYdakmAknjB0nnppWZukhYugm6clz6c7GUjsbx/wAtNZXTpDsht3ELXmduEiylDRCU6A200rK9BpO5OTTZ9BwOFCmGSr/lgxMi9/GpDEMxjnG0jsykm/FCv5+VPVbX6tDQyrgNJuBmGm+Lg+FTGAeS9j1LBmSiToTHZvI3ZjUJtN0SLVQNs8BaIjXEhQHchZ0PCK67eUcyVfuAekH0FC9FccVkQhSAXki8STkWSLWAICqYbdUlRVAuIIA3Ruv+b1OdqCIYuYIpbRIg9WD5iRSbEbMaV9RMWm34d9UnSKW8iBFmkjviRU89iYPIRr4VGSam0h3YRhQ+jKm0Ce69aYbEZWkqE9pCUXJ+sqDE6WBojG4NK8GglOqM0Hk4QJBuK4KbSGGUpgWQQI4KUD86v/oo46R7MCxgxYH6MtQJ4jOv1iIoR/GkYJ6ezmbbCdTOZ4qUAYE2QmRRPS1yGcEUm4ZUO65PzpFjFK+ju/ZStsQT7tlqgeZ86pHgEgTAuENPCTBaSm3HMnXiD8RXLCEfS0J0BCQe7OiSPKfCuuBMMvJG9KZ0+0FH1y1w2WsDFtqKoCQVE62TCj32BPhTrk5ZK+D/AGU4CUkdahEjeUrUmTzOUHx857aeVTuHEm7SAZGnZgjn/Oik7XCtnJZHvKdSpJuRCS4r4rT60A3iQvqyoplHVgXAUZJTbjACe7xoUDIc7BZzPZcxTCDEGJMi1e7Wwikn9quDOYEkiIk28I8d1abKeCV5xrB/1WrbaOKNjvUYI5Gx7rTUG34khESmz8UFOASDeSbmBN5ijZJJnWf60Ds8BLyeAWPjeidoock5YBzEb5gEyTaN0R31qaTdgtJ4HPRl0JxLROma536Qa2xXRJPWqHa98/WN70o6N4h0YlqcpCVpkRre4mvoe3ABiFRZMzUNSsMMKVCRThUlLiLR1awJPBJjx0pu0j/09AAEZJi9jnaCoM6nMJ7jxpK6ypwKQn3lggd50pgnaLasJhW0HtltQUkzu6o6xESk866K6QrawjCbdw85FOhJCjYhWvDSK4NKGZy8lTgX4KlXzrzBbIS4tMgGVb/nWrzPV4lxH2VACNCkpzJ9I7qnRXodHA4aFreda4jEwy8QQFJcZTffLgVJG/UixrxDvpSHbDq0uGLZlpg7/qE+oNu+u09wIjbpU/mwGz1QoexyxvtkEz691KgA5gsCQJyuYlrS/aGZPr8KI2w8Ts/BEGEpDiIid6SLnfxjhS7Dvq+gN5SZaxsARqXGyoR4gzrqK1Lv4HWWMdrYtDGKeSnMZKTOVVlEZiBAvcmn+AcbVs13LMrReQR7q15dRuk0mcxSHXVOITEtNEj94pEkd9NHVpGCQARnU0uR3PKifXyqPLBhMn23fbxGqEmdxiRFPsc6ApgAErcBAieIGo01pAsQ40eLfzNUX0tIDCrygKB8gZnwqEqeJColttbQWMQ8ASR1ioPHtG9ZXHbOKQH3cwlWcyc2vOva3JWJ09C4YwhfGcIVfgcotbdrU+8VIfWrtJyKbEKP76Z0N7TVXsbapKQAkgRbMII/A1JdKv2igNVqTGvvWju0NZVSo6sadHsSErQY0cKu/wBmoRRG18VZ5dx9buH9BSfZLnbbBO8xbSAZv5U1cZ6zrE8U5T42oTygFLt7FJWsKElORMTw1qf2i/lBUNQQQO4g1j21ilCUhpZUEJBJIAJAFxvoXGLsJtMTvjS3Oko/HX1KVO+0CUYHD/vtq/8AMr5D1pYnEJUlvKCMiEA8yPei/GZ8a6YnZ7asOh0D2iWDJ4EPFP8ApUK47MOVsGLnx1UofCrypwKzzaC05kbzCkqiJSIMG9v6V2xgbVsx0ntKLzZSU3nsui9wNAfSg3Uw9JiCsD0/nXLbzjiezmls7hpKCoD0UfOmhlHYNMC5CHgdS3I8Fp04GCdZoNjsKz2MJULifeTl0032591aOYvq1DgQRy1Sb+VE4d7NkyxJdCU3tMDKDymKokwqprgEZUMWgEGTwIVrEcCPXlQzeL7QTvSUnujN+NGYdw+yBiZMgWMqO8n8igGsIvrUSPfEp5iSmfMEeFFXbO8yt6OYMOKXmmMokTzPxonbraUAKFgAq3chR+VedGH0pDk74v3TW3SEykTYFLkf/E4R61k+sVESh3tTr+Zqi2nigp1xUQCtR7+0amlIhRjSbVRbaw5BbWQQXkl24IupaxMHcYkd9apAkrA2y34xLZBiFpPrVtthR6w37/CoPZph9B/fTz3jzq0x+ICirLoM19+kSedZ9XByJlxwhBUDBCCQeBiR5UswLpUy2ApSVBSrpMamTccYFNEtymOII8xFD4QJGDwv2s7k9wVAqkcMZbSiGK6lCnCLIGY9wvQ2PQoY5aSoEQ2bAXJaSZ9aMbQktkLGZJFxMTbw018KU4Yjr18lxxmEhPlwqMdrCsDsKB3Xmpvb2K/WOrkDtpieZR6VSFuYqR6QNHrXFpF0LBJ5BAPnam0l1AjkbbVx/wD6c2ybBGIeg8gof/o0twHZwxk6Ypl0/upzOMknxy+BFcdpYhSkvJUoDItxQMiJUoTffoKGwGJytYgKulzqwI3KDySJ/hCvStMcDxyVGwQCw8qZhDSZ/wAQHokVzw+L6toOZOszda3GaAMqgoEmDe5HgK77B9my+gpkuBqLXJgkT4GlAKwnKScgdegTaZbzH1ipcsV4CDiitbZKQmEmACTbmTvp48iW06AnML7uzSlOFMNLERJSeMwCOUU1xAytCY0Nz3W8KzTyhUQu0FFTqyZnMQeNjF+dqyueMAzk37QCtPtAKO/iayvRSsNQ+qpdyuEpPZkx+eNT3SNQL7Q0AWPmIj51Suo9orhm8PL51K9LlQ82NJMyd1j+fCvO09wHkD2SsIU2pQJSFKEDfYfnxpzgMY09iSlCVptJChHlc+VLtlIz5UjXM4qOUJrRYV1hCSpMkdpCspETw1/pVHRu4CgfbBi1wIPgTSDpECWlAayAI7xwpy2wEJjMpWplRknxpNtuzZ4Zk/EVGD6xjZQCMC3B99og/wDyqi51skVx2Zimm20daqCRax0kn56V7jXQnZ+HUbDIRPMOLH57632Xg0uMt7yUlUzOoEDkLGtDVnXzOkA4nFIU8hSe0jOLRBPHXwFDbQx6V4cApVm65UKItAEKSDxBymP3gazFpTnSjNlhSZ4QQPwoTE4hRaDZGmIdVYWuED8atBKhwFiGBnQALXEeIpjs0JDmHSmAr6Sm1r6QfOlmIMujje3lW+NeKW0qTEpWT/lquaDLg74UhISY0IPqPKuP0k9Y3Yy2LXP2lL8Ln0rvimxmVlJiTAMga8DQuDClPIESSpIA4k7h5+tBcsC5LLoy2osqUoCywLd0766bZCnAhJIn2htf3Wlq+FHdH2k/QXZ95L3ySKWP4jKSqYytvX5lpSB4yoDxrH+4LySjp7Z1435052k+pxLa1klSgqSbz2ibf4hSMqvf1priHLJAIISkRHFSEFXrWmSA8Gmzj7ZH30/EVV5Lri9j871J7PPtk94qpW/1eZcAwn3STBOlyNPCs+rlICFaBpS7BwtsEAhCHVAAn3UqKTcTHHSsw7+IOiW0xxzH8im2A2IM+LAiGwh0Rp2urkDhZRtyqi6Ux0rMa4LDZkpTa6kiToJMCfEiluz8LCcxIJzGTxkxPp60bisXkZUofu8dyknd3UFsF4qw6iRoQPAQB+edQW2vqcsDVKjapbpDhFrcxATqnKu3JCifSarEXApBisRkxGLUTADMzvBIDYiLkyun0dx0Mg2BwAeaxERmDTjnkW1R5ZqAwIWlnEiBkKQbi/YuI/xp9Kd9F8CQpStQ7hHiADuDZnlqk1JYnGFc6wE8b+62jT+EfkVriho5PpXRLGENPFxMhJbCeMBBy/5YqbxzqVPvdWCGw6szzUlrNP8AEJH3uVW+Awrf9mFxMXaw5VHENJB8aj9iYULRtBQvkCFi+7OkT3xmmo0o2Fq1ArEOZMKhZ9wOxIG/KbeQojaeIbdwjmQqzBKjdMaJOl70YwzOy1nhiEn0j5mg8Q4Po5AIEyJPMEVnnReElgjdqYSFpgGC00Rv1aQdfGsrknaSUjKZOXs+CeyPQCsrbSRRpn1rD4dbjriY9xZkkmJmQOJtutU307wl0KJBIURYEapMak0bh9oDD9YCVftFAE5iDHA38jSTpDjs6TCgbggTe1Yo2aoI3c82EpycyilMFSQBuAHEyTJrH3YfidfxFdejTQcVEmRJ9NY75vXHaeGyOg7v5ima6gMpW4IGbSLVIbdbcAUS6Skq93KLCbXF7VVOnsp5H4ipjpKv2fjUtKqnQY5qxGbANJMSJB/xlQ+Nddj4shI/dASO4H8ZpY06n6PBVcXCZF5MaanfRmxPdNoj53+daJKz9wSB9pkKKiQJKkwOQBnwmKCU6VNtiQMrjk2vMIOu/wDlRu2lAOAp0iATG+lCgCsgGUzOtpMT8BVdPAeDriG05c31sxHhAPx+ND47KWFXMhXppXikdsAbgr/bXPaEZCAbZvyfSqxWB45QbtBSpXnGVWYyOB0NcMAuH2oJBC0kQYOqb+grrisT1mdajcqnQwZUBvtvmuWDXDrZsCFpPkRQWAI+ksYNakOqSOyXl+kVPbRZV207+rWe+AFfKqrCYtH0RhRWlJWta1CY1UR8qQ450KxCglSVfq7+hn+6UbwayRVJickXiXjnO9MwCIvaAY3U3XhiG0KMdtAiP3QE+dKV3yk8B6U8xU/RGJ1lyO7MAPgfKtM+DpXRx2WPbp5XvpYTT/aqfZKjlPpSXo82V4lI3kH4RVD0haytEb9PWs+puQqEuEFudN3NoJOLxWT3V4ZvQ/8AYCpG+CCPOlOF0FL8C6pOJVJJlBHcMwMW7vWmXI0XZlU/hc7WTeoKt3IUv5Ut6O4tPVONyM0yB5U+2QMzuHP/AFY8ChSTPKDU9srZ6XcM+2Tv1TrCQlQ77VNJeC/mMsFDhhNrzroancds0P4xxo26xg5d0qCQpIvbVNDsdG1x2XnEgcIt5RNZgUra2gjtKcUggyYEjIVERw/CqacUpVTOhSo86FEfSMINc2FdB59l+w8AKgMK0AlZMgkZRw+qY8pqlYU82nCoCYcCMoHFLoX8lk+PKk+zQkpW2bWKwZ0KWlkC+5RCfKtEXYZPg+k4vBrRstBbdU2C1h1EJjtZmkoIMiYtNIP0dX/tIKntMDXf2zB9QaaY7bCVYNhtCs3sGAsDcUp079POohjEqbcdQQR1jeVYk3yrI3cCPSkrlBbyfQdj4QrwTzZkZVtK1MXKgZG8RFjyoLbWCSGRABFzBHAUn6NbVOGzJSJD8TcmMhka8iae4rFBab2GgHfrWTVtTvkkQpwzRgqZJOVIkLABgAAweIv41lcsJiUBACje/wBUHfXtbqsp4j6fhG87PWKA7Tjh8Zy1I9KXAjqwAAVZhIA1sfGrzDJnCMqFgorV3BS1EelR3TXBhK2817KUP8o+dYkqTXfArVzOiZCVzI+sP8oP41y6QvBarcD617sdMBJ4qWPJANC7VzHNkCZMag+kHfzpk6zEfBRYZ4KbSo77+dTfSt3sW3qPwNONkPFTKCRYpSfQUk6SpkAfvD1mp6dtQIE3g0/Rc+UBV+E+9FjG6uuxB7PxPxonGsZcFhyNFtqJ7w6sfIVw2QiGZGgse8nSryrR+4ZHLb+GIyFRkEWECwpS4PaK7x6gU66QpBS13X86RPq9qY0tfwqmneIFg3ZKcyyoxDao5nMi3fvoHEwpBjj8poxtXbNrFCx5x/KhMcqB4zHhV48FFwFLXIERdWu6swmHzrbQNVOJSO8mB8a5ZeyOR+ANF7KxSUrbJHbDqTM6CWyn4L86U5F1jMClOFw4W2CsBwEkXHtFCPjU/s8pbfV2Rdh/dxbIH4Vc9JMMjrw0myUhW/7S1K399QG3Flp+BvQoeBifGssXWTQmGI1DTuHyppmCm0QLpGUmLzmUr4EUtXaOFE4FQDZPBR+MVokB4GvRohOISeAPyp90mMtE8wD51L7NdXnlsgHukUc/jcQsFLuTKTaABJHOO6oSj1VFNMOvsitWUfrBG/KPHSsw/DnQTyVHEHtKTAEEGCZ+VFLIVyWGHCkqaUL9WorI4gQFDvgnypV0XxEB5J4R5tgUb0Zxim8SlDilLCmnpzGQAGye7dU5sR8h1Q4quP4B+FKo9A6wWjRAEDfakCggbSJXIQktlUagGERbjmA/CnuHVapPpSsjHWMBXVgxobgfKaXR3CwybJ2tkxTBUCA04kTbREg77mAaWYNkqU5B3jTU9l0COWnnTBlkhxlSvrPJN94UtTavWa6dHsNGNcbUmAHEJI+yC91Uf54rUsDxuzbZii2wgnelKhPAwRQvSBlSMe6lRtmcy93WKX/u9a6NPKWwiT7qQgdyZAoXa+LDu0HFBUgiRe3uiY4XB0pIZkdww1jVmOKvQCqDEnKhP3qRYVeXJaZJH+k/Km2Ld7KfvVl1FdEiRU4iSOrFiRvGhjfWVxxRVnX95XxNe1uRQ+zleRhhAgjqgbaX7Uie+o7pY9mUhPZshRvwkAAX1mPKrna7MFobw0gekV856aAJxSEm4Lf+6T6A1l/coc1dm+yMQoECDYqM7rpAjvofGPe8d4k+U1zwAUlKUNkAqkkqvy/CuOICwh0qWDCTEJAjW9taKS8QjHewFxhW9bNpNuAFJukGLStOYAwFCxET4eVO9gJIw7R4oApXt/D5UAbswnzFJGn6n3O5Om12Sdn4EgkS253x1y+P5vSrBuuJSEpWQkCYyzJ0ud3jyqg2wmNnYER/ck//ANV0lwLfsrcR5G/xq0nkeTudNtj2CJuqI8anlI9oRfWCP5VQ9IRCUcARPOwpCtcvqPEg+lNpbRVg77PT7QpMR1bsf4P5UrxipT5/CjUqIWTyUPMR86CxQ7NWjkpHIZhsMpYhPAq8EpKjeJmBXHCftERrmTHn/SmWDxiE7pSpATA4lvKf81LEnKoqBkggJ46zN91h50Fycj6TtZxXXrn3gozUhtJ2cUJuMiz5JJmvoHS/BDr3Fg65bcTlBNfPMa6F45CTYQEn+JJHxrLpLrf3ESu0AOndwVXTDIJQdRc6ferm6bC9yfnR2zGysFAE6xxuRAq7sjuBn0ZaAmbm17k7+NdukiyFNC0ZVnu7SQPSaI6NMhKHVHTNHlSvpOFdYkJMQngDvqOdQVXNcIuiHUSpJGp/r8/WlOB60mykAfc/nTRCTKZVmMmbQIsRHnHhRkqM7A3ZcKHSRH/DPTrpkVJtU5ssgvLUPtW17t9VWwXE/TW0GDLDwI4SgqE1LYMBSybgAoTCYuSDJPkTQjsHirFjgk2NTO32ZxzIiyi3/rM1UbPWN3Ckm2W4x2HUZskk/wAGdzQd1T0nSYsMifaONyMtZk5VtKSU8x1y1/BQtyplspSU7SxASZC15kmSdMSy6LnW00v6dIGZop+uyysidCW0A+et+NKdnurDyFJPaAUb8AnN8vStqXT8lFb+RvhZ+jo03n0JpTCfpYye6ZHd2ZI85FOPpqOrCQtGbLJvcEgkgcTJ9KSNhQdGW5k69x86nDkHmUrDJOTko+WU0ftBaUtpkEyoCAJOlC7IzqsspI4BMX+NMdpNQhB4LHzrHPciRFYtY6xcAxmPxPGsrXaLgDzk/bV8TWVvWClD73tz9qPuivlfTdM4xPJoxyuaysrOv+j+4XlnuzNW/uq+Ir3b4s/9z8a8rKnHf35iPg6NOqLbKSTlyjszbThpXm3v2I8PiKysrvrRwZ0j/wCBwP8A2P8A7FVObHPZHNV/KsrKtLD74DLPfkMOk59iPD4VIsH2ngn4V7WU+jtZ0cHY6nvPyoTH6H87qysqsMjxyE4T+6++j4ihHfeNZWUUFH2rbo9o53j4Cvlm0B+uj77dZWVj0d8hFuYlxp7Y7h8KreiA7WG5kTz9qR8KysrVq7EPLahtsX9m5980r25757k/OvKysq3kECbN18aOR+0HhWVldLLOY42P/wAW3/23f/Can9me4v8A9w3/AKXayspobCsMFTgD2T4fGl3Sge3R/wC3f/8AGqsrKlpbxICbpmPZYU7/AKPh77/2YpXsz9qPuO/+FdeVlblj5KPPyMnUDq02Huj4Usw/7YffV8K9rKlHkXzLLYI7Su750x6QJHVp++PnWVlYpbkTWCY2hh0lwkpSTbcOArKysrXHCK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eft Arrow 19"/>
          <p:cNvSpPr/>
          <p:nvPr/>
        </p:nvSpPr>
        <p:spPr>
          <a:xfrm>
            <a:off x="7620000" y="5943600"/>
            <a:ext cx="1143000" cy="762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602444"/>
            <a:ext cx="161925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730" y="602444"/>
            <a:ext cx="170906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93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    </a:t>
            </a:r>
            <a:r>
              <a:rPr lang="en-US" dirty="0" err="1" smtClean="0"/>
              <a:t>Plantas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81376" y="2986481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Plantas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 rot="1858632">
            <a:off x="2276226" y="2402004"/>
            <a:ext cx="971573" cy="5265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2257522" y="3379190"/>
            <a:ext cx="923877" cy="5099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 rot="20010680">
            <a:off x="2323200" y="4265861"/>
            <a:ext cx="923877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 rot="10800000">
            <a:off x="5791200" y="3429000"/>
            <a:ext cx="838200" cy="5298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 rot="8877685">
            <a:off x="5667663" y="2505881"/>
            <a:ext cx="838201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 rot="13015054">
            <a:off x="5568528" y="4305022"/>
            <a:ext cx="914400" cy="57283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38200" y="1202813"/>
            <a:ext cx="1524000" cy="14624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Bambu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743147" y="2986480"/>
            <a:ext cx="1447800" cy="14207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Arbol</a:t>
            </a:r>
            <a:r>
              <a:rPr lang="en-US" dirty="0" smtClean="0"/>
              <a:t> de </a:t>
            </a:r>
            <a:r>
              <a:rPr lang="en-US" dirty="0" err="1" smtClean="0"/>
              <a:t>Caoba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962025" y="4724400"/>
            <a:ext cx="15240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Parras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6563302" y="1458283"/>
            <a:ext cx="1447800" cy="1462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Musgo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7677150" y="6006824"/>
            <a:ext cx="1219200" cy="81390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877050" y="3116204"/>
            <a:ext cx="1600200" cy="15459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Arbustos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629400" y="4708800"/>
            <a:ext cx="1600200" cy="14737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Malas</a:t>
            </a:r>
            <a:r>
              <a:rPr lang="en-US" dirty="0" smtClean="0"/>
              <a:t> </a:t>
            </a:r>
            <a:r>
              <a:rPr lang="en-US" dirty="0" err="1" smtClean="0"/>
              <a:t>Hierbas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945" y="4579370"/>
            <a:ext cx="1490662" cy="15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23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7024744" cy="1143000"/>
          </a:xfrm>
        </p:spPr>
        <p:txBody>
          <a:bodyPr/>
          <a:lstStyle/>
          <a:p>
            <a:pPr algn="ctr"/>
            <a:r>
              <a:rPr lang="en-US" dirty="0" err="1" smtClean="0"/>
              <a:t>Clima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</a:rPr>
              <a:t>En el </a:t>
            </a:r>
            <a:r>
              <a:rPr lang="en-US" dirty="0" err="1">
                <a:latin typeface="Times New Roman"/>
                <a:ea typeface="Times New Roman"/>
              </a:rPr>
              <a:t>bosque</a:t>
            </a:r>
            <a:r>
              <a:rPr lang="en-US" dirty="0">
                <a:latin typeface="Times New Roman"/>
                <a:ea typeface="Times New Roman"/>
              </a:rPr>
              <a:t> tropical </a:t>
            </a:r>
            <a:r>
              <a:rPr lang="en-US" dirty="0" err="1">
                <a:latin typeface="Times New Roman"/>
                <a:ea typeface="Times New Roman"/>
              </a:rPr>
              <a:t>es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cálido</a:t>
            </a:r>
            <a:r>
              <a:rPr lang="en-US" dirty="0">
                <a:latin typeface="Times New Roman"/>
                <a:ea typeface="Times New Roman"/>
              </a:rPr>
              <a:t> y </a:t>
            </a:r>
            <a:r>
              <a:rPr lang="en-US" dirty="0" err="1">
                <a:latin typeface="Times New Roman"/>
                <a:ea typeface="Times New Roman"/>
              </a:rPr>
              <a:t>húmedo</a:t>
            </a:r>
            <a:r>
              <a:rPr lang="en-US" dirty="0">
                <a:latin typeface="Times New Roman"/>
                <a:ea typeface="Times New Roman"/>
              </a:rPr>
              <a:t>. El </a:t>
            </a:r>
            <a:r>
              <a:rPr lang="en-US" dirty="0" err="1">
                <a:latin typeface="Times New Roman"/>
                <a:ea typeface="Times New Roman"/>
              </a:rPr>
              <a:t>promedia</a:t>
            </a:r>
            <a:r>
              <a:rPr lang="en-US" dirty="0">
                <a:latin typeface="Times New Roman"/>
                <a:ea typeface="Times New Roman"/>
              </a:rPr>
              <a:t> de </a:t>
            </a:r>
            <a:r>
              <a:rPr lang="en-US" dirty="0" err="1">
                <a:latin typeface="Times New Roman"/>
                <a:ea typeface="Times New Roman"/>
              </a:rPr>
              <a:t>temperatura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es</a:t>
            </a:r>
            <a:r>
              <a:rPr lang="en-US" dirty="0">
                <a:latin typeface="Times New Roman"/>
                <a:ea typeface="Times New Roman"/>
              </a:rPr>
              <a:t> 25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</a:t>
            </a:r>
            <a:r>
              <a:rPr lang="en-US" dirty="0">
                <a:latin typeface="Times New Roman"/>
                <a:ea typeface="Times New Roman"/>
              </a:rPr>
              <a:t>C-28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</a:t>
            </a:r>
            <a:r>
              <a:rPr lang="en-US" dirty="0">
                <a:latin typeface="Times New Roman"/>
                <a:ea typeface="Times New Roman"/>
              </a:rPr>
              <a:t>C(77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</a:t>
            </a:r>
            <a:r>
              <a:rPr lang="en-US" dirty="0">
                <a:latin typeface="Times New Roman"/>
                <a:ea typeface="Times New Roman"/>
              </a:rPr>
              <a:t>F-82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</a:t>
            </a:r>
            <a:r>
              <a:rPr lang="en-US" dirty="0">
                <a:latin typeface="Times New Roman"/>
                <a:ea typeface="Times New Roman"/>
              </a:rPr>
              <a:t>F). </a:t>
            </a:r>
            <a:r>
              <a:rPr lang="en-US" dirty="0" err="1">
                <a:latin typeface="Times New Roman"/>
                <a:ea typeface="Times New Roman"/>
              </a:rPr>
              <a:t>Es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muy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húmedo</a:t>
            </a:r>
            <a:r>
              <a:rPr lang="en-US" dirty="0">
                <a:latin typeface="Times New Roman"/>
                <a:ea typeface="Times New Roman"/>
              </a:rPr>
              <a:t>, </a:t>
            </a:r>
            <a:r>
              <a:rPr lang="en-US" dirty="0" err="1">
                <a:latin typeface="Times New Roman"/>
                <a:ea typeface="Times New Roman"/>
              </a:rPr>
              <a:t>pero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si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vives</a:t>
            </a:r>
            <a:r>
              <a:rPr lang="en-US" dirty="0">
                <a:latin typeface="Times New Roman"/>
                <a:ea typeface="Times New Roman"/>
              </a:rPr>
              <a:t> en un </a:t>
            </a:r>
            <a:r>
              <a:rPr lang="en-US" dirty="0" err="1">
                <a:latin typeface="Times New Roman"/>
                <a:ea typeface="Times New Roman"/>
              </a:rPr>
              <a:t>lugar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que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es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basicamente</a:t>
            </a:r>
            <a:r>
              <a:rPr lang="en-US" dirty="0">
                <a:latin typeface="Times New Roman"/>
                <a:ea typeface="Times New Roman"/>
              </a:rPr>
              <a:t> 70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</a:t>
            </a:r>
            <a:r>
              <a:rPr lang="en-US" dirty="0">
                <a:latin typeface="Times New Roman"/>
                <a:ea typeface="Times New Roman"/>
              </a:rPr>
              <a:t>F hasta 80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</a:t>
            </a:r>
            <a:r>
              <a:rPr lang="en-US" dirty="0">
                <a:latin typeface="Times New Roman"/>
                <a:ea typeface="Times New Roman"/>
              </a:rPr>
              <a:t>F, la </a:t>
            </a:r>
            <a:r>
              <a:rPr lang="en-US" dirty="0" err="1">
                <a:latin typeface="Times New Roman"/>
                <a:ea typeface="Times New Roman"/>
              </a:rPr>
              <a:t>temperatura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es</a:t>
            </a:r>
            <a:r>
              <a:rPr lang="en-US" dirty="0">
                <a:latin typeface="Times New Roman"/>
                <a:ea typeface="Times New Roman"/>
              </a:rPr>
              <a:t> perfecto </a:t>
            </a:r>
            <a:r>
              <a:rPr lang="en-US" dirty="0" err="1">
                <a:latin typeface="Times New Roman"/>
                <a:ea typeface="Times New Roman"/>
              </a:rPr>
              <a:t>para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tí</a:t>
            </a:r>
            <a:r>
              <a:rPr lang="en-US" dirty="0">
                <a:latin typeface="Times New Roman"/>
                <a:ea typeface="Times New Roman"/>
              </a:rPr>
              <a:t>. </a:t>
            </a:r>
            <a:r>
              <a:rPr lang="en-US" dirty="0" err="1">
                <a:latin typeface="Times New Roman"/>
                <a:ea typeface="Times New Roman"/>
              </a:rPr>
              <a:t>También</a:t>
            </a:r>
            <a:r>
              <a:rPr lang="en-US" dirty="0">
                <a:latin typeface="Times New Roman"/>
                <a:ea typeface="Times New Roman"/>
              </a:rPr>
              <a:t> hay </a:t>
            </a:r>
            <a:r>
              <a:rPr lang="en-US" dirty="0" err="1">
                <a:latin typeface="Times New Roman"/>
                <a:ea typeface="Times New Roman"/>
              </a:rPr>
              <a:t>mucha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lluvia</a:t>
            </a:r>
            <a:r>
              <a:rPr lang="en-US" dirty="0">
                <a:latin typeface="Times New Roman"/>
                <a:ea typeface="Times New Roman"/>
              </a:rPr>
              <a:t>. </a:t>
            </a:r>
            <a:r>
              <a:rPr lang="en-US" dirty="0" err="1">
                <a:latin typeface="Times New Roman"/>
                <a:ea typeface="Times New Roman"/>
              </a:rPr>
              <a:t>Cada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año</a:t>
            </a:r>
            <a:r>
              <a:rPr lang="en-US" dirty="0">
                <a:latin typeface="Times New Roman"/>
                <a:ea typeface="Times New Roman"/>
              </a:rPr>
              <a:t>, </a:t>
            </a:r>
            <a:r>
              <a:rPr lang="en-US" dirty="0" err="1">
                <a:latin typeface="Times New Roman"/>
                <a:ea typeface="Times New Roman"/>
              </a:rPr>
              <a:t>más</a:t>
            </a:r>
            <a:r>
              <a:rPr lang="en-US" dirty="0">
                <a:latin typeface="Times New Roman"/>
                <a:ea typeface="Times New Roman"/>
              </a:rPr>
              <a:t> o </a:t>
            </a:r>
            <a:r>
              <a:rPr lang="en-US" dirty="0" err="1">
                <a:latin typeface="Times New Roman"/>
                <a:ea typeface="Times New Roman"/>
              </a:rPr>
              <a:t>menos</a:t>
            </a:r>
            <a:r>
              <a:rPr lang="en-US" dirty="0">
                <a:latin typeface="Times New Roman"/>
                <a:ea typeface="Times New Roman"/>
              </a:rPr>
              <a:t> hay 200cm de </a:t>
            </a:r>
            <a:r>
              <a:rPr lang="en-US" dirty="0" err="1">
                <a:latin typeface="Times New Roman"/>
                <a:ea typeface="Times New Roman"/>
              </a:rPr>
              <a:t>precipitación</a:t>
            </a:r>
            <a:r>
              <a:rPr lang="en-US" dirty="0">
                <a:latin typeface="Times New Roman"/>
                <a:ea typeface="Times New Roman"/>
              </a:rPr>
              <a:t>! </a:t>
            </a:r>
            <a:r>
              <a:rPr lang="en-US" dirty="0" err="1">
                <a:latin typeface="Times New Roman"/>
                <a:ea typeface="Times New Roman"/>
              </a:rPr>
              <a:t>Pero</a:t>
            </a:r>
            <a:r>
              <a:rPr lang="en-US" dirty="0">
                <a:latin typeface="Times New Roman"/>
                <a:ea typeface="Times New Roman"/>
              </a:rPr>
              <a:t>, el </a:t>
            </a:r>
            <a:r>
              <a:rPr lang="en-US" dirty="0" err="1">
                <a:latin typeface="Times New Roman"/>
                <a:ea typeface="Times New Roman"/>
              </a:rPr>
              <a:t>bosque</a:t>
            </a:r>
            <a:r>
              <a:rPr lang="en-US" dirty="0">
                <a:latin typeface="Times New Roman"/>
                <a:ea typeface="Times New Roman"/>
              </a:rPr>
              <a:t> tropical </a:t>
            </a:r>
            <a:r>
              <a:rPr lang="en-US" dirty="0" err="1">
                <a:latin typeface="Times New Roman"/>
                <a:ea typeface="Times New Roman"/>
              </a:rPr>
              <a:t>tiene</a:t>
            </a:r>
            <a:r>
              <a:rPr lang="en-US" dirty="0">
                <a:latin typeface="Times New Roman"/>
                <a:ea typeface="Times New Roman"/>
              </a:rPr>
              <a:t> un </a:t>
            </a:r>
            <a:r>
              <a:rPr lang="en-US" dirty="0" err="1">
                <a:latin typeface="Times New Roman"/>
                <a:ea typeface="Times New Roman"/>
              </a:rPr>
              <a:t>clima</a:t>
            </a:r>
            <a:r>
              <a:rPr lang="en-US" dirty="0">
                <a:latin typeface="Times New Roman"/>
                <a:ea typeface="Times New Roman"/>
              </a:rPr>
              <a:t> perfecta. Si no me </a:t>
            </a:r>
            <a:r>
              <a:rPr lang="en-US" dirty="0" err="1">
                <a:latin typeface="Times New Roman"/>
                <a:ea typeface="Times New Roman"/>
              </a:rPr>
              <a:t>crees</a:t>
            </a:r>
            <a:r>
              <a:rPr lang="en-US" dirty="0">
                <a:latin typeface="Times New Roman"/>
                <a:ea typeface="Times New Roman"/>
              </a:rPr>
              <a:t>, </a:t>
            </a:r>
            <a:r>
              <a:rPr lang="en-US" dirty="0" err="1">
                <a:latin typeface="Times New Roman"/>
                <a:ea typeface="Times New Roman"/>
              </a:rPr>
              <a:t>vete</a:t>
            </a:r>
            <a:r>
              <a:rPr lang="en-US" dirty="0">
                <a:latin typeface="Times New Roman"/>
                <a:ea typeface="Times New Roman"/>
              </a:rPr>
              <a:t> al </a:t>
            </a:r>
            <a:r>
              <a:rPr lang="en-US" dirty="0" err="1">
                <a:latin typeface="Times New Roman"/>
                <a:ea typeface="Times New Roman"/>
              </a:rPr>
              <a:t>osque</a:t>
            </a:r>
            <a:r>
              <a:rPr lang="en-US" dirty="0">
                <a:latin typeface="Times New Roman"/>
                <a:ea typeface="Times New Roman"/>
              </a:rPr>
              <a:t> tropical y </a:t>
            </a:r>
            <a:r>
              <a:rPr lang="en-US" dirty="0" err="1">
                <a:latin typeface="Times New Roman"/>
                <a:ea typeface="Times New Roman"/>
              </a:rPr>
              <a:t>ve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para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tú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mismo</a:t>
            </a:r>
            <a:r>
              <a:rPr lang="en-US" dirty="0">
                <a:latin typeface="Times New Roman"/>
                <a:ea typeface="Times New Roman"/>
              </a:rPr>
              <a:t>.</a:t>
            </a:r>
          </a:p>
          <a:p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7086600" y="5638800"/>
            <a:ext cx="11430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4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90800"/>
            <a:ext cx="5410200" cy="2907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Arrow 3"/>
          <p:cNvSpPr/>
          <p:nvPr/>
        </p:nvSpPr>
        <p:spPr>
          <a:xfrm>
            <a:off x="7191375" y="5715000"/>
            <a:ext cx="12192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189</TotalTime>
  <Words>184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Bienvenido al bosque tropical</vt:lpstr>
      <vt:lpstr>Tabla de Contenido</vt:lpstr>
      <vt:lpstr>Ubicacion</vt:lpstr>
      <vt:lpstr>               Animales</vt:lpstr>
      <vt:lpstr>      Plantas</vt:lpstr>
      <vt:lpstr>Clima</vt:lpstr>
      <vt:lpstr>Mapa</vt:lpstr>
    </vt:vector>
  </TitlesOfParts>
  <Company>LBUSD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27</cp:revision>
  <dcterms:created xsi:type="dcterms:W3CDTF">2014-01-22T20:37:54Z</dcterms:created>
  <dcterms:modified xsi:type="dcterms:W3CDTF">2014-02-05T20:53:19Z</dcterms:modified>
</cp:coreProperties>
</file>